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91" r:id="rId2"/>
    <p:sldId id="784" r:id="rId3"/>
    <p:sldId id="823" r:id="rId4"/>
    <p:sldId id="824" r:id="rId5"/>
    <p:sldId id="821" r:id="rId6"/>
    <p:sldId id="822" r:id="rId7"/>
    <p:sldId id="825" r:id="rId8"/>
    <p:sldId id="826" r:id="rId9"/>
    <p:sldId id="820" r:id="rId10"/>
    <p:sldId id="828" r:id="rId11"/>
    <p:sldId id="722" r:id="rId12"/>
  </p:sldIdLst>
  <p:sldSz cx="9144000" cy="6858000" type="screen4x3"/>
  <p:notesSz cx="6797675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908"/>
    <a:srgbClr val="006600"/>
    <a:srgbClr val="3333FF"/>
    <a:srgbClr val="003399"/>
    <a:srgbClr val="0000CC"/>
    <a:srgbClr val="FF6600"/>
    <a:srgbClr val="0541FF"/>
    <a:srgbClr val="0000FF"/>
    <a:srgbClr val="F29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24" autoAdjust="0"/>
  </p:normalViewPr>
  <p:slideViewPr>
    <p:cSldViewPr>
      <p:cViewPr>
        <p:scale>
          <a:sx n="70" d="100"/>
          <a:sy n="70" d="100"/>
        </p:scale>
        <p:origin x="-110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3833"/>
          </a:xfrm>
          <a:prstGeom prst="rect">
            <a:avLst/>
          </a:prstGeom>
        </p:spPr>
        <p:txBody>
          <a:bodyPr vert="horz" lIns="90693" tIns="45346" rIns="90693" bIns="453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2"/>
            <a:ext cx="2945862" cy="493833"/>
          </a:xfrm>
          <a:prstGeom prst="rect">
            <a:avLst/>
          </a:prstGeom>
        </p:spPr>
        <p:txBody>
          <a:bodyPr vert="horz" lIns="90693" tIns="45346" rIns="90693" bIns="453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0DC5CEE0-8DC6-4996-8E4C-5FA8A2B5AC5D}" type="datetimeFigureOut">
              <a:rPr lang="it-IT"/>
              <a:pPr>
                <a:defRPr/>
              </a:pPr>
              <a:t>03/05/2014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61427"/>
            <a:ext cx="2945862" cy="493832"/>
          </a:xfrm>
          <a:prstGeom prst="rect">
            <a:avLst/>
          </a:prstGeom>
        </p:spPr>
        <p:txBody>
          <a:bodyPr vert="horz" lIns="90693" tIns="45346" rIns="90693" bIns="453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361427"/>
            <a:ext cx="2945862" cy="493832"/>
          </a:xfrm>
          <a:prstGeom prst="rect">
            <a:avLst/>
          </a:prstGeom>
        </p:spPr>
        <p:txBody>
          <a:bodyPr vert="horz" lIns="90693" tIns="45346" rIns="90693" bIns="453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3D22D0EC-6D55-40DC-AECA-699CC93308F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953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3833"/>
          </a:xfrm>
          <a:prstGeom prst="rect">
            <a:avLst/>
          </a:prstGeom>
        </p:spPr>
        <p:txBody>
          <a:bodyPr vert="horz" lIns="90693" tIns="45346" rIns="90693" bIns="453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4" y="2"/>
            <a:ext cx="2945862" cy="493833"/>
          </a:xfrm>
          <a:prstGeom prst="rect">
            <a:avLst/>
          </a:prstGeom>
        </p:spPr>
        <p:txBody>
          <a:bodyPr vert="horz" lIns="90693" tIns="45346" rIns="90693" bIns="453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CFB622AC-96DC-46B9-A9A8-E4C60CFA628E}" type="datetimeFigureOut">
              <a:rPr lang="it-IT"/>
              <a:pPr>
                <a:defRPr/>
              </a:pPr>
              <a:t>03/05/2014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3" tIns="45346" rIns="90693" bIns="45346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5" y="4681478"/>
            <a:ext cx="5438748" cy="4435325"/>
          </a:xfrm>
          <a:prstGeom prst="rect">
            <a:avLst/>
          </a:prstGeom>
        </p:spPr>
        <p:txBody>
          <a:bodyPr vert="horz" lIns="90693" tIns="45346" rIns="90693" bIns="45346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61427"/>
            <a:ext cx="2945862" cy="493832"/>
          </a:xfrm>
          <a:prstGeom prst="rect">
            <a:avLst/>
          </a:prstGeom>
        </p:spPr>
        <p:txBody>
          <a:bodyPr vert="horz" lIns="90693" tIns="45346" rIns="90693" bIns="453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4" y="9361427"/>
            <a:ext cx="2945862" cy="493832"/>
          </a:xfrm>
          <a:prstGeom prst="rect">
            <a:avLst/>
          </a:prstGeom>
        </p:spPr>
        <p:txBody>
          <a:bodyPr vert="horz" lIns="90693" tIns="45346" rIns="90693" bIns="453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10460D90-BA09-4E5E-94D5-88868E812D7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949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50294" y="9361427"/>
            <a:ext cx="2945862" cy="493832"/>
          </a:xfrm>
          <a:prstGeom prst="rect">
            <a:avLst/>
          </a:prstGeom>
          <a:noFill/>
          <a:extLst/>
        </p:spPr>
        <p:txBody>
          <a:bodyPr lIns="90693" tIns="45346" rIns="90693" bIns="45346" anchor="b"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>
              <a:defRPr/>
            </a:pPr>
            <a:fld id="{D747C91A-6222-46BB-8EE1-F0595E193270}" type="slidenum">
              <a:rPr lang="it-IT" sz="1100">
                <a:latin typeface="Calibri" pitchFamily="34" charset="0"/>
                <a:cs typeface="+mn-cs"/>
              </a:rPr>
              <a:pPr algn="r">
                <a:defRPr/>
              </a:pPr>
              <a:t>1</a:t>
            </a:fld>
            <a:endParaRPr lang="it-IT" sz="1100" dirty="0">
              <a:latin typeface="Calibri" pitchFamily="34" charset="0"/>
              <a:cs typeface="+mn-cs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907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6F17D-C8C5-421B-A808-8552385C33E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1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2B30-2636-47C5-A75A-B914AD11B58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8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7014D-988E-4942-B04D-35EA0F4FC50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9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2348AC-B65C-4F41-BDAB-4D28A977A44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31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529FAF-DD3E-4FA6-BA75-DBD9A2836F7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77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4BA11C-5FC3-46BB-A43C-D7CF317C185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24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6F28-67E9-4673-8047-EEF14A8008FE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902F0-BDFB-45A1-A596-525030B5DBD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8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igura a mano liber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E28576-FA13-4BB1-9FBC-7D2C392164A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17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D95D-DB8F-4609-B9AA-D868DA86B6A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6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it-IT" dirty="0"/>
              <a:t>STUDIO LEGALE </a:t>
            </a:r>
            <a:r>
              <a:rPr lang="it-IT" dirty="0" smtClean="0"/>
              <a:t>BONORA WWW.LIBRAJUS.EU</a:t>
            </a:r>
            <a:endParaRPr lang="en-US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7D6A9BA-75B7-4988-BE2A-9000F1D2114E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31" r:id="rId2"/>
    <p:sldLayoutId id="2147483832" r:id="rId3"/>
    <p:sldLayoutId id="2147483833" r:id="rId4"/>
    <p:sldLayoutId id="2147483834" r:id="rId5"/>
    <p:sldLayoutId id="2147483828" r:id="rId6"/>
    <p:sldLayoutId id="2147483835" r:id="rId7"/>
    <p:sldLayoutId id="2147483836" r:id="rId8"/>
    <p:sldLayoutId id="2147483829" r:id="rId9"/>
    <p:sldLayoutId id="214748383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263CB-D77D-41FD-9848-239B2C6CB10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196" name="Segnaposto piè di pagina 21"/>
          <p:cNvSpPr txBox="1">
            <a:spLocks noGrp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000" dirty="0"/>
              <a:t>STUDIO LEGALE </a:t>
            </a:r>
            <a:r>
              <a:rPr lang="it-IT" sz="1000" dirty="0" smtClean="0"/>
              <a:t>BONORA WWW.LIBRAJUS.EU</a:t>
            </a:r>
            <a:endParaRPr lang="en-US" sz="1000" dirty="0"/>
          </a:p>
        </p:txBody>
      </p:sp>
      <p:sp>
        <p:nvSpPr>
          <p:cNvPr id="12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2CC4ADB-D9BF-45FC-B4F8-BC21AAE882D0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000" dirty="0">
              <a:latin typeface="+mn-lt"/>
              <a:cs typeface="+mn-cs"/>
            </a:endParaRPr>
          </a:p>
        </p:txBody>
      </p:sp>
      <p:sp>
        <p:nvSpPr>
          <p:cNvPr id="8199" name="Segnaposto piè di pagina 21"/>
          <p:cNvSpPr txBox="1">
            <a:spLocks noGrp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000" dirty="0"/>
              <a:t>STUDIO LEGALE </a:t>
            </a:r>
            <a:r>
              <a:rPr lang="it-IT" sz="1000" dirty="0" smtClean="0"/>
              <a:t>BONORA WWW.LIBRAJUS.EU</a:t>
            </a:r>
            <a:endParaRPr lang="en-US" sz="10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483652"/>
            <a:ext cx="7774632" cy="3516852"/>
          </a:xfrm>
          <a:solidFill>
            <a:schemeClr val="bg1"/>
          </a:solidFill>
          <a:effectLst>
            <a:reflection blurRad="6350" stA="41000" endPos="28000" dir="5400000" sy="-100000" algn="bl" rotWithShape="0"/>
            <a:softEdge rad="1016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4800" dirty="0" smtClean="0">
                <a:solidFill>
                  <a:srgbClr val="C00000"/>
                </a:solidFill>
              </a:rPr>
              <a:t/>
            </a:r>
            <a:br>
              <a:rPr lang="it-IT" sz="4800" dirty="0" smtClean="0">
                <a:solidFill>
                  <a:srgbClr val="C00000"/>
                </a:solidFill>
              </a:rPr>
            </a:br>
            <a:r>
              <a:rPr lang="it-IT" sz="4800" dirty="0">
                <a:solidFill>
                  <a:srgbClr val="C00000"/>
                </a:solidFill>
              </a:rPr>
              <a:t/>
            </a:r>
            <a:br>
              <a:rPr lang="it-IT" sz="4800" dirty="0">
                <a:solidFill>
                  <a:srgbClr val="C00000"/>
                </a:solidFill>
              </a:rPr>
            </a:br>
            <a:r>
              <a:rPr lang="it-IT" sz="4800" dirty="0" smtClean="0">
                <a:solidFill>
                  <a:srgbClr val="C00000"/>
                </a:solidFill>
              </a:rPr>
              <a:t> </a:t>
            </a:r>
            <a:br>
              <a:rPr lang="it-IT" sz="4800" dirty="0" smtClean="0">
                <a:solidFill>
                  <a:srgbClr val="C00000"/>
                </a:solidFill>
              </a:rPr>
            </a:br>
            <a:r>
              <a:rPr lang="it-IT" sz="4800" dirty="0" smtClean="0">
                <a:solidFill>
                  <a:srgbClr val="C00000"/>
                </a:solidFill>
              </a:rPr>
              <a:t/>
            </a:r>
            <a:br>
              <a:rPr lang="it-IT" sz="4800" dirty="0" smtClean="0">
                <a:solidFill>
                  <a:srgbClr val="C00000"/>
                </a:solidFill>
              </a:rPr>
            </a:br>
            <a:r>
              <a:rPr lang="it-IT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Lario Reti Holding</a:t>
            </a:r>
            <a:br>
              <a:rPr lang="it-IT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dirty="0" smtClean="0">
                <a:solidFill>
                  <a:srgbClr val="C00000"/>
                </a:solidFill>
              </a:rPr>
              <a:t/>
            </a:r>
            <a:br>
              <a:rPr lang="it-IT" sz="4800" dirty="0" smtClean="0">
                <a:solidFill>
                  <a:srgbClr val="C00000"/>
                </a:solidFill>
              </a:rPr>
            </a:br>
            <a:r>
              <a:rPr lang="it-IT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Partecipazioni sociali</a:t>
            </a:r>
            <a:br>
              <a:rPr lang="it-IT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degli Enti locali</a:t>
            </a:r>
            <a:br>
              <a:rPr lang="it-IT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400" b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01" name="Sottotitolo 11"/>
          <p:cNvSpPr>
            <a:spLocks noGrp="1"/>
          </p:cNvSpPr>
          <p:nvPr>
            <p:ph type="subTitle" idx="4294967295"/>
          </p:nvPr>
        </p:nvSpPr>
        <p:spPr>
          <a:xfrm>
            <a:off x="685800" y="3611563"/>
            <a:ext cx="7772400" cy="1200150"/>
          </a:xfrm>
        </p:spPr>
        <p:txBody>
          <a:bodyPr lIns="45720" rIns="45720"/>
          <a:lstStyle/>
          <a:p>
            <a:pPr marL="0" indent="0" algn="ctr" eaLnBrk="1" hangingPunct="1">
              <a:buFont typeface="Wingdings 3" pitchFamily="18" charset="2"/>
              <a:buNone/>
            </a:pPr>
            <a:endParaRPr lang="it-IT" sz="3000" b="1" cap="small" dirty="0" smtClean="0">
              <a:solidFill>
                <a:srgbClr val="006600"/>
              </a:solidFill>
              <a:latin typeface="Corbel" pitchFamily="34" charset="0"/>
              <a:cs typeface="Arial" pitchFamily="34" charset="0"/>
            </a:endParaRPr>
          </a:p>
          <a:p>
            <a:pPr marL="0" indent="0" algn="ctr" eaLnBrk="1" hangingPunct="1">
              <a:buFont typeface="Wingdings 3" pitchFamily="18" charset="2"/>
              <a:buNone/>
            </a:pPr>
            <a:r>
              <a:rPr lang="it-IT" sz="2800" b="1" cap="small" dirty="0" smtClean="0">
                <a:solidFill>
                  <a:srgbClr val="006600"/>
                </a:solidFill>
                <a:latin typeface="Calibri" panose="020F0502020204030204" pitchFamily="34" charset="0"/>
                <a:cs typeface="Arial" pitchFamily="34" charset="0"/>
              </a:rPr>
              <a:t>Avv</a:t>
            </a:r>
            <a:r>
              <a:rPr lang="it-IT" sz="2800" b="1" cap="small" dirty="0">
                <a:solidFill>
                  <a:srgbClr val="006600"/>
                </a:solidFill>
                <a:latin typeface="Calibri" panose="020F0502020204030204" pitchFamily="34" charset="0"/>
                <a:cs typeface="Arial" pitchFamily="34" charset="0"/>
              </a:rPr>
              <a:t>. Luigi Giuri</a:t>
            </a:r>
          </a:p>
          <a:p>
            <a:pPr marL="0" indent="0" algn="ctr" eaLnBrk="1" hangingPunct="1">
              <a:buFont typeface="Wingdings 3" pitchFamily="18" charset="2"/>
              <a:buNone/>
            </a:pPr>
            <a:r>
              <a:rPr lang="it-IT" sz="2800" b="1" cap="small" dirty="0" smtClean="0">
                <a:solidFill>
                  <a:srgbClr val="006600"/>
                </a:solidFill>
                <a:latin typeface="Calibri" panose="020F0502020204030204" pitchFamily="34" charset="0"/>
                <a:cs typeface="Arial" pitchFamily="34" charset="0"/>
              </a:rPr>
              <a:t>Studio Legale Bonora &amp; Ass. – Milano</a:t>
            </a:r>
          </a:p>
          <a:p>
            <a:pPr marL="0" indent="0" algn="ctr" eaLnBrk="1" hangingPunct="1">
              <a:buFont typeface="Wingdings 3" pitchFamily="18" charset="2"/>
              <a:buNone/>
            </a:pPr>
            <a:r>
              <a:rPr lang="it-IT" sz="2800" b="1" dirty="0" smtClean="0">
                <a:solidFill>
                  <a:srgbClr val="0000FF"/>
                </a:solidFill>
                <a:latin typeface="Calibri" panose="020F0502020204030204" pitchFamily="34" charset="0"/>
                <a:cs typeface="Arial" pitchFamily="34" charset="0"/>
              </a:rPr>
              <a:t>www.librajus.eu</a:t>
            </a:r>
          </a:p>
        </p:txBody>
      </p:sp>
      <p:sp>
        <p:nvSpPr>
          <p:cNvPr id="9222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>
              <a:defRPr/>
            </a:pPr>
            <a:fld id="{B73847F0-AEDC-46EA-817A-9BAEF01DFCE4}" type="slidenum">
              <a:rPr lang="it-IT" sz="1000" smtClean="0">
                <a:solidFill>
                  <a:srgbClr val="FFFFFF"/>
                </a:solidFill>
                <a:cs typeface="+mn-cs"/>
              </a:rPr>
              <a:pPr algn="r">
                <a:defRPr/>
              </a:pPr>
              <a:t>1</a:t>
            </a:fld>
            <a:endParaRPr lang="it-IT" sz="1000" dirty="0" smtClean="0">
              <a:solidFill>
                <a:srgbClr val="FFFFFF"/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Art. 3, comma </a:t>
            </a: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29, legge 244/2007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L’art</a:t>
            </a:r>
            <a:r>
              <a:rPr lang="it-IT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. </a:t>
            </a:r>
            <a:r>
              <a:rPr lang="it-IT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2, lettera b) del decreto legge 6 marzo 2014, n. 16, </a:t>
            </a:r>
            <a:r>
              <a:rPr lang="it-IT" sz="2000" dirty="0" smtClean="0">
                <a:latin typeface="Calibri" panose="020F0502020204030204" pitchFamily="34" charset="0"/>
              </a:rPr>
              <a:t>ha prorogato il termine di 4 mesi per la cessione delle partecipazioni sociali fissato dalla legge 147/2013 (termine iniziale: 30 aprile 2014) in </a:t>
            </a:r>
            <a:r>
              <a:rPr lang="it-IT" sz="20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12 mesi (nuova scadenza per cessione: 31 dicembre 2014).</a:t>
            </a:r>
            <a:r>
              <a:rPr lang="it-IT" sz="2000" b="1" dirty="0" smtClean="0"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latin typeface="Calibri" panose="020F0502020204030204" pitchFamily="34" charset="0"/>
              </a:rPr>
              <a:t>Alla scadenza le partecipazioni </a:t>
            </a:r>
            <a:r>
              <a:rPr lang="it-IT" sz="2000" dirty="0" smtClean="0">
                <a:latin typeface="Calibri" panose="020F0502020204030204" pitchFamily="34" charset="0"/>
              </a:rPr>
              <a:t>sociali vietate </a:t>
            </a:r>
            <a:r>
              <a:rPr lang="it-IT" sz="2000" dirty="0" smtClean="0">
                <a:latin typeface="Calibri" panose="020F0502020204030204" pitchFamily="34" charset="0"/>
              </a:rPr>
              <a:t>non alienate </a:t>
            </a:r>
            <a:r>
              <a:rPr lang="it-IT" sz="2000" i="1" dirty="0" smtClean="0">
                <a:latin typeface="Calibri" panose="020F0502020204030204" pitchFamily="34" charset="0"/>
              </a:rPr>
              <a:t>cessano ad ogni effetto.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Entro i 12 mesi successivi (cioè entro il 31 dicembre 2015)</a:t>
            </a:r>
            <a:r>
              <a:rPr lang="it-IT" sz="2000" dirty="0" smtClean="0">
                <a:latin typeface="Calibri" panose="020F0502020204030204" pitchFamily="34" charset="0"/>
              </a:rPr>
              <a:t> la società che non esercita servizi pubblici locali - direttamente o indirettamente tramite società controllate – </a:t>
            </a:r>
            <a:r>
              <a:rPr lang="it-IT" sz="2000" i="1" dirty="0" smtClean="0">
                <a:latin typeface="Calibri" panose="020F0502020204030204" pitchFamily="34" charset="0"/>
              </a:rPr>
              <a:t>deve liquidare il valore della quota del socio cessato </a:t>
            </a:r>
            <a:r>
              <a:rPr lang="it-IT" sz="2000" dirty="0" smtClean="0">
                <a:latin typeface="Calibri" panose="020F0502020204030204" pitchFamily="34" charset="0"/>
              </a:rPr>
              <a:t>secondo i criteri di liquidazione stabiliti dall’art. 2437 ter, comma 2, del codice civile (cioè in base al patrimonio della società e alle sue prospettive reddituali).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2000" dirty="0" smtClean="0">
                <a:latin typeface="Calibri" panose="020F0502020204030204" pitchFamily="34" charset="0"/>
              </a:rPr>
              <a:t>Questa norma 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non si applica a Lario Reti Holding </a:t>
            </a:r>
            <a:r>
              <a:rPr lang="it-IT" sz="2000" dirty="0" smtClean="0">
                <a:latin typeface="Calibri" panose="020F0502020204030204" pitchFamily="34" charset="0"/>
              </a:rPr>
              <a:t>perché il Gruppo LRH esercita due servizi pubblici: distribuzione gas e servizio idrico.</a:t>
            </a:r>
            <a:endParaRPr lang="it-IT" sz="2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endParaRPr lang="it-IT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3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000" dirty="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it-IT" sz="1800" dirty="0" smtClean="0">
              <a:solidFill>
                <a:srgbClr val="3333FF"/>
              </a:solidFill>
              <a:latin typeface="Calibri" pitchFamily="34" charset="0"/>
              <a:cs typeface="Calibri" pitchFamily="34" charset="0"/>
            </a:endParaRPr>
          </a:p>
          <a:p>
            <a:pPr marL="109537" indent="0" algn="ctr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it-IT" sz="4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itchFamily="34" charset="0"/>
              </a:rPr>
              <a:t>Grazie per l’attenzione</a:t>
            </a:r>
          </a:p>
          <a:p>
            <a:pPr marL="1095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dirty="0" smtClean="0">
                <a:solidFill>
                  <a:srgbClr val="3333FF"/>
                </a:solidFill>
                <a:latin typeface="Calibri" panose="020F0502020204030204" pitchFamily="34" charset="0"/>
                <a:cs typeface="Calibri" pitchFamily="34" charset="0"/>
              </a:rPr>
              <a:t>avv. Luigi Giuri</a:t>
            </a:r>
          </a:p>
          <a:p>
            <a:pPr marL="1095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dirty="0" smtClean="0">
                <a:solidFill>
                  <a:srgbClr val="3333FF"/>
                </a:solidFill>
                <a:latin typeface="Calibri" panose="020F0502020204030204" pitchFamily="34" charset="0"/>
                <a:cs typeface="Calibri" pitchFamily="34" charset="0"/>
              </a:rPr>
              <a:t>l.giuri@studiobonora.it</a:t>
            </a:r>
          </a:p>
          <a:p>
            <a:pPr marL="1095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dirty="0" err="1">
                <a:solidFill>
                  <a:srgbClr val="3333FF"/>
                </a:solidFill>
                <a:latin typeface="Calibri" panose="020F0502020204030204" pitchFamily="34" charset="0"/>
                <a:cs typeface="Calibri" pitchFamily="34" charset="0"/>
              </a:rPr>
              <a:t>Tel</a:t>
            </a:r>
            <a:r>
              <a:rPr lang="it-IT" sz="2800" dirty="0">
                <a:solidFill>
                  <a:srgbClr val="3333FF"/>
                </a:solidFill>
                <a:latin typeface="Calibri" panose="020F0502020204030204" pitchFamily="34" charset="0"/>
                <a:cs typeface="Calibri" pitchFamily="34" charset="0"/>
              </a:rPr>
              <a:t> 02 76013210</a:t>
            </a:r>
          </a:p>
          <a:p>
            <a:pPr marL="109537" indent="0" algn="ctr">
              <a:spcBef>
                <a:spcPts val="0"/>
              </a:spcBef>
              <a:spcAft>
                <a:spcPts val="0"/>
              </a:spcAft>
              <a:buNone/>
            </a:pPr>
            <a:endParaRPr lang="it-IT" sz="2800" dirty="0" smtClean="0">
              <a:solidFill>
                <a:srgbClr val="006600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marL="1095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itchFamily="34" charset="0"/>
              </a:rPr>
              <a:t>Studio Legale Bonora e Associati</a:t>
            </a:r>
          </a:p>
          <a:p>
            <a:pPr marL="1095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itchFamily="34" charset="0"/>
              </a:rPr>
              <a:t>Milano – www.librajus.eu</a:t>
            </a:r>
          </a:p>
        </p:txBody>
      </p:sp>
    </p:spTree>
    <p:extLst>
      <p:ext uri="{BB962C8B-B14F-4D97-AF65-F5344CB8AC3E}">
        <p14:creationId xmlns:p14="http://schemas.microsoft.com/office/powerpoint/2010/main" val="3712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Partecipazioni sociali degli enti locali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2400" dirty="0" smtClean="0">
                <a:latin typeface="Calibri" panose="020F0502020204030204" pitchFamily="34" charset="0"/>
              </a:rPr>
              <a:t>La legge n. 244/2007 (</a:t>
            </a:r>
            <a:r>
              <a:rPr lang="it-IT" sz="2400" b="1" dirty="0" smtClean="0">
                <a:latin typeface="Calibri" panose="020F0502020204030204" pitchFamily="34" charset="0"/>
              </a:rPr>
              <a:t>Legge finanziaria 2008</a:t>
            </a:r>
            <a:r>
              <a:rPr lang="it-IT" sz="2400" dirty="0" smtClean="0">
                <a:latin typeface="Calibri" panose="020F0502020204030204" pitchFamily="34" charset="0"/>
              </a:rPr>
              <a:t>) ha introdotto alcuni limiti al possesso di partecipazioni sociali da parte degli enti pubblici.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2400" b="1" dirty="0" smtClean="0">
                <a:latin typeface="Calibri" panose="020F0502020204030204" pitchFamily="34" charset="0"/>
              </a:rPr>
              <a:t>L’art. 3, comma 27</a:t>
            </a:r>
            <a:r>
              <a:rPr lang="it-IT" sz="2400" dirty="0" smtClean="0">
                <a:latin typeface="Calibri" panose="020F0502020204030204" pitchFamily="34" charset="0"/>
              </a:rPr>
              <a:t>, legge </a:t>
            </a:r>
            <a:r>
              <a:rPr lang="it-IT" sz="2400" dirty="0" smtClean="0">
                <a:latin typeface="Calibri" panose="020F0502020204030204" pitchFamily="34" charset="0"/>
              </a:rPr>
              <a:t>244/2007 </a:t>
            </a:r>
            <a:r>
              <a:rPr lang="it-IT" sz="2400" dirty="0" smtClean="0">
                <a:latin typeface="Calibri" panose="020F0502020204030204" pitchFamily="34" charset="0"/>
              </a:rPr>
              <a:t>stabilisce: </a:t>
            </a:r>
            <a:r>
              <a:rPr lang="it-IT" sz="2400" i="1" dirty="0" smtClean="0">
                <a:latin typeface="Calibri" panose="020F0502020204030204" pitchFamily="34" charset="0"/>
              </a:rPr>
              <a:t>«Al </a:t>
            </a:r>
            <a:r>
              <a:rPr lang="it-IT" sz="2400" i="1" dirty="0">
                <a:latin typeface="Calibri" panose="020F0502020204030204" pitchFamily="34" charset="0"/>
              </a:rPr>
              <a:t>fine di tutelare la concorrenza e il mercato, le amministrazioni di cui </a:t>
            </a:r>
            <a:r>
              <a:rPr lang="it-IT" sz="2400" i="1" dirty="0" smtClean="0">
                <a:latin typeface="Calibri" panose="020F0502020204030204" pitchFamily="34" charset="0"/>
              </a:rPr>
              <a:t>all’art. 1, co. 2, d.lgs. n. 165/2001, non </a:t>
            </a:r>
            <a:r>
              <a:rPr lang="it-IT" sz="2400" i="1" dirty="0">
                <a:latin typeface="Calibri" panose="020F0502020204030204" pitchFamily="34" charset="0"/>
              </a:rPr>
              <a:t>possono costituire società aventi per oggetto attività di </a:t>
            </a:r>
            <a:r>
              <a:rPr lang="it-IT" sz="2400" i="1" u="sng" dirty="0">
                <a:latin typeface="Calibri" panose="020F0502020204030204" pitchFamily="34" charset="0"/>
              </a:rPr>
              <a:t>produzione di beni e di servizi non strettamente necessarie per il perseguimento delle proprie finalità istituzionali</a:t>
            </a:r>
            <a:r>
              <a:rPr lang="it-IT" sz="2400" i="1" dirty="0">
                <a:latin typeface="Calibri" panose="020F0502020204030204" pitchFamily="34" charset="0"/>
              </a:rPr>
              <a:t>, </a:t>
            </a:r>
            <a:r>
              <a:rPr lang="it-IT" sz="2400" i="1" dirty="0" smtClean="0">
                <a:latin typeface="Calibri" panose="020F0502020204030204" pitchFamily="34" charset="0"/>
              </a:rPr>
              <a:t>né </a:t>
            </a:r>
            <a:r>
              <a:rPr lang="it-IT" sz="2400" i="1" dirty="0">
                <a:latin typeface="Calibri" panose="020F0502020204030204" pitchFamily="34" charset="0"/>
              </a:rPr>
              <a:t>assumere o mantenere direttamente </a:t>
            </a:r>
            <a:r>
              <a:rPr lang="it-IT" sz="2400" i="1" dirty="0" smtClean="0">
                <a:latin typeface="Calibri" panose="020F0502020204030204" pitchFamily="34" charset="0"/>
              </a:rPr>
              <a:t>partecipazioni</a:t>
            </a:r>
            <a:r>
              <a:rPr lang="it-IT" sz="2400" i="1" dirty="0">
                <a:latin typeface="Calibri" panose="020F0502020204030204" pitchFamily="34" charset="0"/>
              </a:rPr>
              <a:t>, anche di minoranza, in tali società. </a:t>
            </a:r>
            <a:r>
              <a:rPr lang="it-IT" sz="2400" i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E’ </a:t>
            </a:r>
            <a:r>
              <a:rPr lang="it-IT" sz="2400" i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sempre </a:t>
            </a:r>
            <a:r>
              <a:rPr lang="it-IT" sz="2400" i="1" dirty="0">
                <a:solidFill>
                  <a:srgbClr val="3333FF"/>
                </a:solidFill>
                <a:latin typeface="Calibri" panose="020F0502020204030204" pitchFamily="34" charset="0"/>
              </a:rPr>
              <a:t>ammessa la costituzione di società che producono </a:t>
            </a:r>
            <a:r>
              <a:rPr lang="it-IT" sz="2400" b="1" i="1" dirty="0">
                <a:solidFill>
                  <a:srgbClr val="3333FF"/>
                </a:solidFill>
                <a:latin typeface="Calibri" panose="020F0502020204030204" pitchFamily="34" charset="0"/>
              </a:rPr>
              <a:t>servizi di interesse generale </a:t>
            </a:r>
            <a:r>
              <a:rPr lang="it-IT" sz="2400" i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(…) e </a:t>
            </a:r>
            <a:r>
              <a:rPr lang="it-IT" sz="2400" i="1" dirty="0">
                <a:solidFill>
                  <a:srgbClr val="3333FF"/>
                </a:solidFill>
                <a:latin typeface="Calibri" panose="020F0502020204030204" pitchFamily="34" charset="0"/>
              </a:rPr>
              <a:t>l'assunzione di partecipazioni in tali </a:t>
            </a:r>
            <a:r>
              <a:rPr lang="it-IT" sz="2400" i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società</a:t>
            </a:r>
            <a:r>
              <a:rPr lang="it-IT" sz="2400" i="1" dirty="0" smtClean="0">
                <a:latin typeface="Calibri" panose="020F0502020204030204" pitchFamily="34" charset="0"/>
              </a:rPr>
              <a:t>…»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2400" dirty="0" smtClean="0">
                <a:latin typeface="Calibri" panose="020F0502020204030204" pitchFamily="34" charset="0"/>
              </a:rPr>
              <a:t>L’elenco delle amministrazioni pubbliche previsto dall’art</a:t>
            </a:r>
            <a:r>
              <a:rPr lang="it-IT" sz="2400" dirty="0">
                <a:latin typeface="Calibri" panose="020F0502020204030204" pitchFamily="34" charset="0"/>
              </a:rPr>
              <a:t>. 1, comma 2, d.lgs. 165/2001 </a:t>
            </a:r>
            <a:r>
              <a:rPr lang="it-IT" sz="2400" dirty="0" smtClean="0">
                <a:latin typeface="Calibri" panose="020F0502020204030204" pitchFamily="34" charset="0"/>
              </a:rPr>
              <a:t>comprende anche gli </a:t>
            </a:r>
            <a:r>
              <a:rPr lang="it-IT" sz="2400" b="1" dirty="0">
                <a:latin typeface="Calibri" panose="020F0502020204030204" pitchFamily="34" charset="0"/>
              </a:rPr>
              <a:t>enti pubblici locali</a:t>
            </a:r>
            <a:r>
              <a:rPr lang="it-IT" sz="2400" dirty="0">
                <a:latin typeface="Calibri" panose="020F0502020204030204" pitchFamily="34" charset="0"/>
              </a:rPr>
              <a:t>: </a:t>
            </a:r>
            <a:r>
              <a:rPr lang="it-IT" sz="2400" dirty="0" smtClean="0">
                <a:latin typeface="Calibri" panose="020F0502020204030204" pitchFamily="34" charset="0"/>
              </a:rPr>
              <a:t>Regioni</a:t>
            </a:r>
            <a:r>
              <a:rPr lang="it-IT" sz="2400" dirty="0">
                <a:latin typeface="Calibri" panose="020F0502020204030204" pitchFamily="34" charset="0"/>
              </a:rPr>
              <a:t>, </a:t>
            </a:r>
            <a:r>
              <a:rPr lang="it-IT" sz="2400" dirty="0" smtClean="0">
                <a:latin typeface="Calibri" panose="020F0502020204030204" pitchFamily="34" charset="0"/>
              </a:rPr>
              <a:t>Province</a:t>
            </a:r>
            <a:r>
              <a:rPr lang="it-IT" sz="2400" dirty="0">
                <a:latin typeface="Calibri" panose="020F0502020204030204" pitchFamily="34" charset="0"/>
              </a:rPr>
              <a:t>, </a:t>
            </a:r>
            <a:r>
              <a:rPr lang="it-IT" sz="2400" dirty="0" smtClean="0">
                <a:latin typeface="Calibri" panose="020F0502020204030204" pitchFamily="34" charset="0"/>
              </a:rPr>
              <a:t>Comuni </a:t>
            </a:r>
            <a:r>
              <a:rPr lang="it-IT" sz="2400" dirty="0">
                <a:latin typeface="Calibri" panose="020F0502020204030204" pitchFamily="34" charset="0"/>
              </a:rPr>
              <a:t>e </a:t>
            </a:r>
            <a:r>
              <a:rPr lang="it-IT" sz="2400" dirty="0" smtClean="0">
                <a:latin typeface="Calibri" panose="020F0502020204030204" pitchFamily="34" charset="0"/>
              </a:rPr>
              <a:t>Comunità </a:t>
            </a:r>
            <a:r>
              <a:rPr lang="it-IT" sz="2400" dirty="0" smtClean="0">
                <a:latin typeface="Calibri" panose="020F0502020204030204" pitchFamily="34" charset="0"/>
              </a:rPr>
              <a:t>montane</a:t>
            </a:r>
            <a:endParaRPr lang="it-IT" sz="3400" dirty="0" smtClean="0">
              <a:solidFill>
                <a:schemeClr val="tx2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6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Servizi di interesse generale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Quali sono le società che producono servizi di interesse generale?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900" b="1" dirty="0" smtClean="0">
                <a:latin typeface="Calibri" panose="020F0502020204030204" pitchFamily="34" charset="0"/>
              </a:rPr>
              <a:t>Corte Costituzionale 23.07.2013, n. 229</a:t>
            </a:r>
            <a:r>
              <a:rPr lang="it-IT" sz="1900" dirty="0" smtClean="0">
                <a:latin typeface="Calibri" panose="020F0502020204030204" pitchFamily="34" charset="0"/>
              </a:rPr>
              <a:t>:</a:t>
            </a:r>
            <a:r>
              <a:rPr lang="it-IT" sz="1900" b="1" dirty="0" smtClean="0">
                <a:latin typeface="Calibri" panose="020F0502020204030204" pitchFamily="34" charset="0"/>
              </a:rPr>
              <a:t> </a:t>
            </a:r>
            <a:r>
              <a:rPr lang="it-IT" sz="1900" dirty="0" smtClean="0">
                <a:latin typeface="Calibri" panose="020F0502020204030204" pitchFamily="34" charset="0"/>
              </a:rPr>
              <a:t>la definizione dei servizi di interesse generale trova fondamento nella normativa dell'Unione europea. </a:t>
            </a:r>
            <a:r>
              <a:rPr lang="it-IT" sz="1900" dirty="0">
                <a:latin typeface="Calibri" panose="020F0502020204030204" pitchFamily="34" charset="0"/>
              </a:rPr>
              <a:t>T</a:t>
            </a:r>
            <a:r>
              <a:rPr lang="it-IT" sz="1900" dirty="0" smtClean="0">
                <a:latin typeface="Calibri" panose="020F0502020204030204" pitchFamily="34" charset="0"/>
              </a:rPr>
              <a:t>ali servizi corrispondono ad </a:t>
            </a:r>
            <a:r>
              <a:rPr lang="it-IT" sz="19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attività (anche commerciali) orientate al bene della collettività e pertanto vincolate a specifici obblighi di servizio pubblico</a:t>
            </a:r>
            <a:r>
              <a:rPr lang="it-IT" sz="1900" dirty="0" smtClean="0">
                <a:latin typeface="Calibri" panose="020F0502020204030204" pitchFamily="34" charset="0"/>
              </a:rPr>
              <a:t> da parte delle autorità, compresi, ad esempio, i trasporti, i servizi postali, le telecomunicazioni. Di conseguenza è agevole desumere che </a:t>
            </a:r>
            <a:r>
              <a:rPr lang="it-IT" sz="19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i servizi pubblici locali rientrano fra i servizi di interesse generale</a:t>
            </a:r>
            <a:r>
              <a:rPr lang="it-IT" sz="1900" dirty="0" smtClean="0">
                <a:latin typeface="Calibri" panose="020F0502020204030204" pitchFamily="34" charset="0"/>
              </a:rPr>
              <a:t>» </a:t>
            </a:r>
            <a:r>
              <a:rPr lang="it-IT" sz="1900" i="1" dirty="0" smtClean="0">
                <a:latin typeface="Calibri" panose="020F0502020204030204" pitchFamily="34" charset="0"/>
              </a:rPr>
              <a:t>(Corte Cost. ha dichiarato infondata la questione di legittimità costituz</a:t>
            </a:r>
            <a:r>
              <a:rPr lang="it-IT" sz="1900" i="1" dirty="0" smtClean="0">
                <a:latin typeface="Calibri" panose="020F0502020204030204" pitchFamily="34" charset="0"/>
              </a:rPr>
              <a:t>ionale</a:t>
            </a:r>
            <a:r>
              <a:rPr lang="it-IT" sz="1900" i="1" dirty="0" smtClean="0">
                <a:latin typeface="Calibri" panose="020F0502020204030204" pitchFamily="34" charset="0"/>
              </a:rPr>
              <a:t> dell’art. 4 del DL 95/2012)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900" b="1" dirty="0" smtClean="0">
                <a:latin typeface="Calibri" panose="020F0502020204030204" pitchFamily="34" charset="0"/>
              </a:rPr>
              <a:t>Corte Conti Lombardia, parere 27.11.2012, n. 506</a:t>
            </a:r>
            <a:r>
              <a:rPr lang="it-IT" sz="1900" dirty="0" smtClean="0">
                <a:latin typeface="Calibri" panose="020F0502020204030204" pitchFamily="34" charset="0"/>
              </a:rPr>
              <a:t>: </a:t>
            </a:r>
            <a:r>
              <a:rPr lang="it-IT" sz="1900" i="1" dirty="0" smtClean="0">
                <a:latin typeface="Calibri" panose="020F0502020204030204" pitchFamily="34" charset="0"/>
              </a:rPr>
              <a:t>«sotto il profilo dei rapporti con l’art. 3 comma 27 legge 244/2007, la partecipazione ad una società … sarà ammissibile ove sia </a:t>
            </a:r>
            <a:r>
              <a:rPr lang="it-IT" sz="1900" b="1" i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“strettamente necessario per il perseguimento delle proprie finalità istituzionali”, come nel caso in cui si tratti di società che producono “servizi di interesse generale” </a:t>
            </a:r>
            <a:r>
              <a:rPr lang="it-IT" sz="1900" i="1" dirty="0" smtClean="0">
                <a:latin typeface="Calibri" panose="020F0502020204030204" pitchFamily="34" charset="0"/>
              </a:rPr>
              <a:t>(definizione di derivazione europea che comprende i “servizi pubblici locali”)»</a:t>
            </a:r>
            <a:endParaRPr lang="it-IT" sz="19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Servizi di interesse generale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Gli articoli </a:t>
            </a:r>
            <a:r>
              <a:rPr lang="it-IT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14 e 106 del Trattato sul funzionamento dell'Unione europea </a:t>
            </a:r>
            <a:r>
              <a:rPr lang="it-IT" sz="2000" dirty="0">
                <a:latin typeface="Calibri" panose="020F0502020204030204" pitchFamily="34" charset="0"/>
              </a:rPr>
              <a:t>(TFUE</a:t>
            </a:r>
            <a:r>
              <a:rPr lang="it-IT" sz="2000" dirty="0" smtClean="0">
                <a:latin typeface="Calibri" panose="020F0502020204030204" pitchFamily="34" charset="0"/>
              </a:rPr>
              <a:t>) non usano l’espressione </a:t>
            </a:r>
            <a:r>
              <a:rPr lang="it-IT" sz="2000" i="1" dirty="0" smtClean="0">
                <a:latin typeface="Calibri" panose="020F0502020204030204" pitchFamily="34" charset="0"/>
              </a:rPr>
              <a:t>«servizio pubblico locale»</a:t>
            </a:r>
            <a:r>
              <a:rPr lang="it-IT" sz="2000" dirty="0" smtClean="0">
                <a:latin typeface="Calibri" panose="020F0502020204030204" pitchFamily="34" charset="0"/>
              </a:rPr>
              <a:t>, ma quella di </a:t>
            </a:r>
            <a:r>
              <a:rPr lang="it-IT" sz="2000" i="1" dirty="0">
                <a:latin typeface="Calibri" panose="020F0502020204030204" pitchFamily="34" charset="0"/>
              </a:rPr>
              <a:t>«servizio di interesse economico generale</a:t>
            </a:r>
            <a:r>
              <a:rPr lang="it-IT" sz="2000" i="1" dirty="0" smtClean="0">
                <a:latin typeface="Calibri" panose="020F0502020204030204" pitchFamily="34" charset="0"/>
              </a:rPr>
              <a:t>».</a:t>
            </a:r>
            <a:endParaRPr lang="it-IT" sz="2000" i="1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>
                <a:latin typeface="Calibri" panose="020F0502020204030204" pitchFamily="34" charset="0"/>
              </a:rPr>
              <a:t>Secondo la </a:t>
            </a:r>
            <a:r>
              <a:rPr lang="it-IT" sz="2000" b="1" dirty="0" smtClean="0">
                <a:latin typeface="Calibri" panose="020F0502020204030204" pitchFamily="34" charset="0"/>
              </a:rPr>
              <a:t>Corte di Giustizia </a:t>
            </a:r>
            <a:r>
              <a:rPr lang="it-IT" sz="2000" dirty="0" smtClean="0">
                <a:latin typeface="Calibri" panose="020F0502020204030204" pitchFamily="34" charset="0"/>
              </a:rPr>
              <a:t>(</a:t>
            </a:r>
            <a:r>
              <a:rPr lang="it-IT" sz="2000" dirty="0" smtClean="0">
                <a:latin typeface="Calibri" panose="020F0502020204030204" pitchFamily="34" charset="0"/>
              </a:rPr>
              <a:t>CGCE</a:t>
            </a:r>
            <a:r>
              <a:rPr lang="it-IT" sz="2000" dirty="0">
                <a:latin typeface="Calibri" panose="020F0502020204030204" pitchFamily="34" charset="0"/>
              </a:rPr>
              <a:t>, 18 giugno 1998, C-35/96, </a:t>
            </a:r>
            <a:r>
              <a:rPr lang="it-IT" sz="2000" i="1" dirty="0">
                <a:latin typeface="Calibri" panose="020F0502020204030204" pitchFamily="34" charset="0"/>
              </a:rPr>
              <a:t>Commissione c. Italia</a:t>
            </a:r>
            <a:r>
              <a:rPr lang="it-IT" sz="2000" dirty="0">
                <a:latin typeface="Calibri" panose="020F0502020204030204" pitchFamily="34" charset="0"/>
              </a:rPr>
              <a:t>) e </a:t>
            </a:r>
            <a:r>
              <a:rPr lang="it-IT" sz="2000" dirty="0" smtClean="0">
                <a:latin typeface="Calibri" panose="020F0502020204030204" pitchFamily="34" charset="0"/>
              </a:rPr>
              <a:t>la </a:t>
            </a:r>
            <a:r>
              <a:rPr lang="it-IT" sz="2000" b="1" dirty="0">
                <a:latin typeface="Calibri" panose="020F0502020204030204" pitchFamily="34" charset="0"/>
              </a:rPr>
              <a:t>Commissione europea </a:t>
            </a:r>
            <a:r>
              <a:rPr lang="it-IT" sz="2000" dirty="0" smtClean="0">
                <a:latin typeface="Calibri" panose="020F0502020204030204" pitchFamily="34" charset="0"/>
              </a:rPr>
              <a:t>(Comunicazioni sui </a:t>
            </a:r>
            <a:r>
              <a:rPr lang="it-IT" sz="2000" dirty="0">
                <a:latin typeface="Calibri" panose="020F0502020204030204" pitchFamily="34" charset="0"/>
              </a:rPr>
              <a:t>servizi di interesse generale </a:t>
            </a:r>
            <a:r>
              <a:rPr lang="it-IT" sz="2000" dirty="0" smtClean="0">
                <a:latin typeface="Calibri" panose="020F0502020204030204" pitchFamily="34" charset="0"/>
              </a:rPr>
              <a:t>del 26/09/1996 </a:t>
            </a:r>
            <a:r>
              <a:rPr lang="it-IT" sz="2000" dirty="0">
                <a:latin typeface="Calibri" panose="020F0502020204030204" pitchFamily="34" charset="0"/>
              </a:rPr>
              <a:t>e del </a:t>
            </a:r>
            <a:r>
              <a:rPr lang="it-IT" sz="2000" dirty="0" smtClean="0">
                <a:latin typeface="Calibri" panose="020F0502020204030204" pitchFamily="34" charset="0"/>
              </a:rPr>
              <a:t>19/01/2001 e </a:t>
            </a:r>
            <a:r>
              <a:rPr lang="it-IT" sz="2000" dirty="0" smtClean="0">
                <a:latin typeface="Calibri" panose="020F0502020204030204" pitchFamily="34" charset="0"/>
              </a:rPr>
              <a:t>Libro </a:t>
            </a:r>
            <a:r>
              <a:rPr lang="it-IT" sz="2000" dirty="0">
                <a:latin typeface="Calibri" panose="020F0502020204030204" pitchFamily="34" charset="0"/>
              </a:rPr>
              <a:t>verde </a:t>
            </a:r>
            <a:r>
              <a:rPr lang="it-IT" sz="2000" dirty="0" smtClean="0">
                <a:latin typeface="Calibri" panose="020F0502020204030204" pitchFamily="34" charset="0"/>
              </a:rPr>
              <a:t>del </a:t>
            </a:r>
            <a:r>
              <a:rPr lang="it-IT" sz="2000" dirty="0">
                <a:latin typeface="Calibri" panose="020F0502020204030204" pitchFamily="34" charset="0"/>
              </a:rPr>
              <a:t>21 maggio 2003</a:t>
            </a:r>
            <a:r>
              <a:rPr lang="it-IT" sz="2000" dirty="0" smtClean="0">
                <a:latin typeface="Calibri" panose="020F0502020204030204" pitchFamily="34" charset="0"/>
              </a:rPr>
              <a:t>) 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 due concetti hanno lo stesso contenuto</a:t>
            </a:r>
            <a:r>
              <a:rPr lang="it-IT" sz="2000" dirty="0" smtClean="0">
                <a:latin typeface="Calibri" panose="020F0502020204030204" pitchFamily="34" charset="0"/>
              </a:rPr>
              <a:t> (Corte Cost. 272/2004).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 smtClean="0">
                <a:latin typeface="Calibri" panose="020F0502020204030204" pitchFamily="34" charset="0"/>
              </a:rPr>
              <a:t>Infatti, si tratta sempre di un servizio che: </a:t>
            </a:r>
            <a:r>
              <a:rPr lang="it-IT" sz="2000" b="1" dirty="0" smtClean="0">
                <a:latin typeface="Calibri" panose="020F0502020204030204" pitchFamily="34" charset="0"/>
              </a:rPr>
              <a:t>a) </a:t>
            </a:r>
            <a:r>
              <a:rPr lang="it-IT" sz="2000" dirty="0" smtClean="0">
                <a:latin typeface="Calibri" panose="020F0502020204030204" pitchFamily="34" charset="0"/>
              </a:rPr>
              <a:t>è effettuato mediante una </a:t>
            </a:r>
            <a:r>
              <a:rPr lang="it-IT" sz="20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attività economica </a:t>
            </a:r>
            <a:r>
              <a:rPr lang="it-IT" sz="2000" dirty="0" smtClean="0">
                <a:latin typeface="Calibri" panose="020F0502020204030204" pitchFamily="34" charset="0"/>
              </a:rPr>
              <a:t>di offerta di servizi sul mercato; e </a:t>
            </a:r>
            <a:r>
              <a:rPr lang="it-IT" sz="2000" b="1" dirty="0" smtClean="0">
                <a:latin typeface="Calibri" panose="020F0502020204030204" pitchFamily="34" charset="0"/>
              </a:rPr>
              <a:t>b</a:t>
            </a:r>
            <a:r>
              <a:rPr lang="it-IT" sz="2000" b="1" dirty="0">
                <a:latin typeface="Calibri" panose="020F0502020204030204" pitchFamily="34" charset="0"/>
              </a:rPr>
              <a:t>)</a:t>
            </a:r>
            <a:r>
              <a:rPr lang="it-IT" sz="2000" dirty="0">
                <a:latin typeface="Calibri" panose="020F0502020204030204" pitchFamily="34" charset="0"/>
              </a:rPr>
              <a:t> fornisce prestazioni </a:t>
            </a:r>
            <a:r>
              <a:rPr lang="it-IT" sz="2000" dirty="0" smtClean="0">
                <a:latin typeface="Calibri" panose="020F0502020204030204" pitchFamily="34" charset="0"/>
              </a:rPr>
              <a:t>necessarie (cioè dirette </a:t>
            </a:r>
            <a:r>
              <a:rPr lang="it-IT" sz="2000" dirty="0">
                <a:latin typeface="Calibri" panose="020F0502020204030204" pitchFamily="34" charset="0"/>
              </a:rPr>
              <a:t>a realizzare anche "fini sociali") nei confronti </a:t>
            </a:r>
            <a:r>
              <a:rPr lang="it-IT" sz="2000" dirty="0" smtClean="0">
                <a:latin typeface="Calibri" panose="020F0502020204030204" pitchFamily="34" charset="0"/>
              </a:rPr>
              <a:t>della </a:t>
            </a:r>
            <a:r>
              <a:rPr lang="it-IT" sz="2000" b="1" dirty="0">
                <a:solidFill>
                  <a:srgbClr val="006600"/>
                </a:solidFill>
                <a:latin typeface="Calibri" panose="020F0502020204030204" pitchFamily="34" charset="0"/>
              </a:rPr>
              <a:t>generalità </a:t>
            </a:r>
            <a:r>
              <a:rPr lang="it-IT" sz="20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dei </a:t>
            </a:r>
            <a:r>
              <a:rPr lang="it-IT" sz="2000" b="1" dirty="0">
                <a:solidFill>
                  <a:srgbClr val="006600"/>
                </a:solidFill>
                <a:latin typeface="Calibri" panose="020F0502020204030204" pitchFamily="34" charset="0"/>
              </a:rPr>
              <a:t>cittadini</a:t>
            </a:r>
            <a:r>
              <a:rPr lang="it-IT" sz="2000" dirty="0">
                <a:latin typeface="Calibri" panose="020F0502020204030204" pitchFamily="34" charset="0"/>
              </a:rPr>
              <a:t>, a prescindere dalle loro particolari </a:t>
            </a:r>
            <a:r>
              <a:rPr lang="it-IT" sz="2000" dirty="0" smtClean="0">
                <a:latin typeface="Calibri" panose="020F0502020204030204" pitchFamily="34" charset="0"/>
              </a:rPr>
              <a:t>condizioni (</a:t>
            </a:r>
            <a:r>
              <a:rPr lang="it-IT" sz="2000" dirty="0">
                <a:latin typeface="Calibri" panose="020F0502020204030204" pitchFamily="34" charset="0"/>
              </a:rPr>
              <a:t>Corte Cost. 17/11/2010, n. </a:t>
            </a:r>
            <a:r>
              <a:rPr lang="it-IT" sz="2000" dirty="0" smtClean="0">
                <a:latin typeface="Calibri" panose="020F0502020204030204" pitchFamily="34" charset="0"/>
              </a:rPr>
              <a:t>325).</a:t>
            </a:r>
            <a:endParaRPr lang="it-IT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La posizione di Lario Reti Holding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2000" dirty="0" smtClean="0">
                <a:latin typeface="Calibri" panose="020F0502020204030204" pitchFamily="34" charset="0"/>
              </a:rPr>
              <a:t>La Corte dei Conti della Lombardia ha già esaminato la questione con specifico riferimento alla società Lario Reti Holding </a:t>
            </a:r>
            <a:r>
              <a:rPr lang="it-IT" sz="2000" dirty="0" smtClean="0">
                <a:latin typeface="Calibri" panose="020F0502020204030204" pitchFamily="34" charset="0"/>
              </a:rPr>
              <a:t>SpA </a:t>
            </a:r>
            <a:r>
              <a:rPr lang="it-IT" sz="2000" dirty="0" smtClean="0">
                <a:latin typeface="Calibri" panose="020F0502020204030204" pitchFamily="34" charset="0"/>
              </a:rPr>
              <a:t>quando il sindaco del </a:t>
            </a:r>
            <a:r>
              <a:rPr lang="it-IT" sz="2000" b="1" dirty="0" smtClean="0">
                <a:latin typeface="Calibri" panose="020F0502020204030204" pitchFamily="34" charset="0"/>
              </a:rPr>
              <a:t>Comune di Barzio </a:t>
            </a:r>
            <a:r>
              <a:rPr lang="it-IT" sz="2000" dirty="0" smtClean="0">
                <a:latin typeface="Calibri" panose="020F0502020204030204" pitchFamily="34" charset="0"/>
              </a:rPr>
              <a:t>ha chiesto se poteva acquisire una quota di minoranza in LRH </a:t>
            </a:r>
            <a:r>
              <a:rPr lang="it-IT" sz="2000" dirty="0" smtClean="0">
                <a:latin typeface="Calibri" panose="020F0502020204030204" pitchFamily="34" charset="0"/>
              </a:rPr>
              <a:t>SpA</a:t>
            </a:r>
            <a:endParaRPr lang="it-IT" sz="20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La Corte Conti, con il parere 29 marzo 2012, n. 91</a:t>
            </a:r>
            <a:r>
              <a:rPr lang="it-IT" sz="2000" b="1" dirty="0" smtClean="0">
                <a:latin typeface="Calibri" panose="020F0502020204030204" pitchFamily="34" charset="0"/>
              </a:rPr>
              <a:t>, </a:t>
            </a:r>
            <a:r>
              <a:rPr lang="it-IT" sz="2000" dirty="0" smtClean="0">
                <a:latin typeface="Calibri" panose="020F0502020204030204" pitchFamily="34" charset="0"/>
              </a:rPr>
              <a:t>ha affermato che il </a:t>
            </a:r>
            <a:r>
              <a:rPr lang="it-IT" sz="2000" dirty="0">
                <a:latin typeface="Calibri" panose="020F0502020204030204" pitchFamily="34" charset="0"/>
              </a:rPr>
              <a:t>divieto di possedere partecipazioni sociali previsto dall’articolo 3, comma 27, legge n. 244/2007 non si applica perché </a:t>
            </a:r>
            <a:r>
              <a:rPr lang="it-IT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«Lario Reti Holding </a:t>
            </a:r>
            <a:r>
              <a:rPr lang="it-IT" sz="2000" b="1" i="1" dirty="0" err="1">
                <a:solidFill>
                  <a:srgbClr val="C00000"/>
                </a:solidFill>
                <a:latin typeface="Calibri" panose="020F0502020204030204" pitchFamily="34" charset="0"/>
              </a:rPr>
              <a:t>s.p.a.</a:t>
            </a:r>
            <a:r>
              <a:rPr lang="it-IT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si </a:t>
            </a:r>
            <a:r>
              <a:rPr lang="it-IT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occupa dell’erogazione di un servizio di rilevanza economica e di interesse generale» </a:t>
            </a:r>
            <a:r>
              <a:rPr lang="it-IT" sz="2000" dirty="0" smtClean="0">
                <a:latin typeface="Calibri" panose="020F0502020204030204" pitchFamily="34" charset="0"/>
              </a:rPr>
              <a:t>(all’epoca era solo la distribuzione del gas</a:t>
            </a:r>
            <a:r>
              <a:rPr lang="it-IT" sz="2000" dirty="0">
                <a:latin typeface="Calibri" panose="020F0502020204030204" pitchFamily="34" charset="0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2000" dirty="0" smtClean="0">
                <a:latin typeface="Calibri" panose="020F0502020204030204" pitchFamily="34" charset="0"/>
              </a:rPr>
              <a:t>A partire dal 2014 il Gruppo Lario Reti è titolare di due servizi pubblici locali: </a:t>
            </a:r>
            <a:r>
              <a:rPr 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1) distribuzione del gas </a:t>
            </a:r>
            <a:r>
              <a:rPr lang="it-IT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e </a:t>
            </a:r>
            <a:r>
              <a:rPr 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2) servizio idrico integrato</a:t>
            </a:r>
            <a:endParaRPr lang="it-IT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  <a:normAutofit fontScale="90000"/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Servizi pubblici esercitati dal Gruppo LRH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 smtClean="0">
                <a:latin typeface="Calibri" panose="020F0502020204030204" pitchFamily="34" charset="0"/>
              </a:rPr>
              <a:t>Lario Reti Gas controlla con il 100% del capitale due società che svolgono servizi pubblici locali: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2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Lario Reti Gas Srl</a:t>
            </a:r>
            <a:r>
              <a:rPr lang="it-IT" sz="2200" dirty="0" smtClean="0">
                <a:latin typeface="Calibri" panose="020F0502020204030204" pitchFamily="34" charset="0"/>
              </a:rPr>
              <a:t>: </a:t>
            </a:r>
            <a:r>
              <a:rPr lang="it-IT" sz="2200" dirty="0" smtClean="0">
                <a:latin typeface="Calibri" panose="020F0502020204030204" pitchFamily="34" charset="0"/>
              </a:rPr>
              <a:t>che gestisce </a:t>
            </a:r>
            <a:r>
              <a:rPr lang="it-IT" sz="2200" dirty="0" smtClean="0">
                <a:latin typeface="Calibri" panose="020F0502020204030204" pitchFamily="34" charset="0"/>
              </a:rPr>
              <a:t>il servizio pubblico di </a:t>
            </a:r>
            <a:r>
              <a:rPr lang="it-IT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distribuzione gas </a:t>
            </a:r>
            <a:r>
              <a:rPr lang="it-IT" sz="2200" dirty="0" smtClean="0">
                <a:latin typeface="Calibri" panose="020F0502020204030204" pitchFamily="34" charset="0"/>
              </a:rPr>
              <a:t>tramite affidamento diretto fino al subentro effettivo del gestore aggiudicatario delle gare d’ambito: a) </a:t>
            </a:r>
            <a:r>
              <a:rPr lang="it-IT" sz="2200" i="1" dirty="0" smtClean="0">
                <a:latin typeface="Calibri" panose="020F0502020204030204" pitchFamily="34" charset="0"/>
              </a:rPr>
              <a:t>Lecco 1 Nord </a:t>
            </a:r>
            <a:r>
              <a:rPr lang="it-IT" sz="2200" dirty="0" smtClean="0">
                <a:latin typeface="Calibri" panose="020F0502020204030204" pitchFamily="34" charset="0"/>
              </a:rPr>
              <a:t>e b) </a:t>
            </a:r>
            <a:r>
              <a:rPr lang="it-IT" sz="2200" i="1" dirty="0" smtClean="0">
                <a:latin typeface="Calibri" panose="020F0502020204030204" pitchFamily="34" charset="0"/>
              </a:rPr>
              <a:t>Lecco 2 Sud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200" b="1" dirty="0" err="1">
                <a:solidFill>
                  <a:srgbClr val="BC5908"/>
                </a:solidFill>
                <a:latin typeface="Calibri" panose="020F0502020204030204" pitchFamily="34" charset="0"/>
              </a:rPr>
              <a:t>Idroservice</a:t>
            </a:r>
            <a:r>
              <a:rPr lang="it-IT" sz="2200" b="1" dirty="0">
                <a:solidFill>
                  <a:srgbClr val="BC5908"/>
                </a:solidFill>
                <a:latin typeface="Calibri" panose="020F0502020204030204" pitchFamily="34" charset="0"/>
              </a:rPr>
              <a:t> Srl</a:t>
            </a:r>
            <a:r>
              <a:rPr lang="it-IT" sz="2200" dirty="0">
                <a:latin typeface="Calibri" panose="020F0502020204030204" pitchFamily="34" charset="0"/>
              </a:rPr>
              <a:t>: </a:t>
            </a:r>
            <a:r>
              <a:rPr lang="it-IT" sz="2200" dirty="0" smtClean="0">
                <a:latin typeface="Calibri" panose="020F0502020204030204" pitchFamily="34" charset="0"/>
              </a:rPr>
              <a:t>che esercita </a:t>
            </a:r>
            <a:r>
              <a:rPr lang="it-IT" sz="2200" dirty="0">
                <a:latin typeface="Calibri" panose="020F0502020204030204" pitchFamily="34" charset="0"/>
              </a:rPr>
              <a:t>il </a:t>
            </a:r>
            <a:r>
              <a:rPr lang="it-IT" sz="2200" b="1" dirty="0">
                <a:solidFill>
                  <a:srgbClr val="3333FF"/>
                </a:solidFill>
                <a:latin typeface="Calibri" panose="020F0502020204030204" pitchFamily="34" charset="0"/>
              </a:rPr>
              <a:t>servizio </a:t>
            </a:r>
            <a:r>
              <a:rPr lang="it-IT" sz="22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idrico integrato</a:t>
            </a:r>
            <a:r>
              <a:rPr lang="it-IT" sz="2200" dirty="0" smtClean="0">
                <a:latin typeface="Calibri" panose="020F0502020204030204" pitchFamily="34" charset="0"/>
              </a:rPr>
              <a:t> </a:t>
            </a:r>
            <a:r>
              <a:rPr lang="it-IT" sz="2200" dirty="0">
                <a:latin typeface="Calibri" panose="020F0502020204030204" pitchFamily="34" charset="0"/>
              </a:rPr>
              <a:t>nella Provincia di Lecco </a:t>
            </a:r>
            <a:r>
              <a:rPr lang="it-IT" sz="2200" dirty="0" smtClean="0">
                <a:latin typeface="Calibri" panose="020F0502020204030204" pitchFamily="34" charset="0"/>
              </a:rPr>
              <a:t>perché </a:t>
            </a:r>
            <a:r>
              <a:rPr lang="it-IT" sz="2200" dirty="0">
                <a:latin typeface="Calibri" panose="020F0502020204030204" pitchFamily="34" charset="0"/>
              </a:rPr>
              <a:t>il Consiglio Provinciale, con delibera del 19 dicembre 2013, n. 89 ha approvato la </a:t>
            </a:r>
            <a:r>
              <a:rPr lang="it-IT" sz="2200" dirty="0" smtClean="0">
                <a:latin typeface="Calibri" panose="020F0502020204030204" pitchFamily="34" charset="0"/>
              </a:rPr>
              <a:t>delibera </a:t>
            </a:r>
            <a:r>
              <a:rPr lang="it-IT" sz="2200" dirty="0">
                <a:latin typeface="Calibri" panose="020F0502020204030204" pitchFamily="34" charset="0"/>
              </a:rPr>
              <a:t>n. 24 del 19 novembre 2013 </a:t>
            </a:r>
            <a:r>
              <a:rPr lang="it-IT" sz="2200" dirty="0" smtClean="0">
                <a:latin typeface="Calibri" panose="020F0502020204030204" pitchFamily="34" charset="0"/>
              </a:rPr>
              <a:t>del Consiglio </a:t>
            </a:r>
            <a:r>
              <a:rPr lang="it-IT" sz="2200" dirty="0">
                <a:latin typeface="Calibri" panose="020F0502020204030204" pitchFamily="34" charset="0"/>
              </a:rPr>
              <a:t>di Amministrazione </a:t>
            </a:r>
            <a:r>
              <a:rPr lang="it-IT" sz="2200" dirty="0" smtClean="0">
                <a:latin typeface="Calibri" panose="020F0502020204030204" pitchFamily="34" charset="0"/>
              </a:rPr>
              <a:t>dell’ATO </a:t>
            </a:r>
            <a:r>
              <a:rPr lang="it-IT" sz="2200" dirty="0" smtClean="0">
                <a:latin typeface="Calibri" panose="020F0502020204030204" pitchFamily="34" charset="0"/>
              </a:rPr>
              <a:t>che ha per </a:t>
            </a:r>
            <a:r>
              <a:rPr lang="it-IT" sz="2200" dirty="0">
                <a:latin typeface="Calibri" panose="020F0502020204030204" pitchFamily="34" charset="0"/>
              </a:rPr>
              <a:t>oggetto: </a:t>
            </a:r>
            <a:r>
              <a:rPr lang="it-IT" sz="2200" i="1" dirty="0">
                <a:latin typeface="Calibri" panose="020F0502020204030204" pitchFamily="34" charset="0"/>
              </a:rPr>
              <a:t>“Affidamento del Servizio Idrico Integrato </a:t>
            </a:r>
            <a:r>
              <a:rPr lang="it-IT" sz="2200" i="1" dirty="0" smtClean="0">
                <a:latin typeface="Calibri" panose="020F0502020204030204" pitchFamily="34" charset="0"/>
              </a:rPr>
              <a:t>nell’ATO </a:t>
            </a:r>
            <a:r>
              <a:rPr lang="it-IT" sz="2200" i="1" dirty="0">
                <a:latin typeface="Calibri" panose="020F0502020204030204" pitchFamily="34" charset="0"/>
              </a:rPr>
              <a:t>di Lecco</a:t>
            </a:r>
            <a:r>
              <a:rPr lang="it-IT" sz="2200" i="1" dirty="0" smtClean="0">
                <a:latin typeface="Calibri" panose="020F0502020204030204" pitchFamily="34" charset="0"/>
              </a:rPr>
              <a:t>”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200" dirty="0" smtClean="0">
                <a:latin typeface="Calibri" panose="020F0502020204030204" pitchFamily="34" charset="0"/>
              </a:rPr>
              <a:t>In particolare, </a:t>
            </a:r>
            <a:r>
              <a:rPr lang="it-IT" sz="2200" dirty="0" smtClean="0">
                <a:latin typeface="Calibri" panose="020F0502020204030204" pitchFamily="34" charset="0"/>
              </a:rPr>
              <a:t>la delibera n. 24/2013 del CdA </a:t>
            </a:r>
            <a:r>
              <a:rPr lang="it-IT" sz="2200" dirty="0" smtClean="0">
                <a:latin typeface="Calibri" panose="020F0502020204030204" pitchFamily="34" charset="0"/>
              </a:rPr>
              <a:t>dell’ATO ha stabilito </a:t>
            </a:r>
            <a:r>
              <a:rPr lang="it-IT" sz="2200" b="1" dirty="0" smtClean="0">
                <a:latin typeface="Calibri" panose="020F0502020204030204" pitchFamily="34" charset="0"/>
              </a:rPr>
              <a:t>l’affidamento temporaneo </a:t>
            </a:r>
            <a:r>
              <a:rPr lang="it-IT" sz="2200" dirty="0">
                <a:latin typeface="Calibri" panose="020F0502020204030204" pitchFamily="34" charset="0"/>
              </a:rPr>
              <a:t>per </a:t>
            </a:r>
            <a:r>
              <a:rPr lang="it-IT" sz="2200" dirty="0" smtClean="0">
                <a:latin typeface="Calibri" panose="020F0502020204030204" pitchFamily="34" charset="0"/>
              </a:rPr>
              <a:t>un anno del </a:t>
            </a:r>
            <a:r>
              <a:rPr lang="it-IT" sz="2200" dirty="0" smtClean="0">
                <a:latin typeface="Calibri" panose="020F0502020204030204" pitchFamily="34" charset="0"/>
              </a:rPr>
              <a:t>servizio idrico integrato nella provincia di </a:t>
            </a:r>
            <a:r>
              <a:rPr lang="it-IT" sz="2200" dirty="0" smtClean="0">
                <a:latin typeface="Calibri" panose="020F0502020204030204" pitchFamily="34" charset="0"/>
              </a:rPr>
              <a:t>Lecco, </a:t>
            </a:r>
            <a:r>
              <a:rPr lang="it-IT" sz="2200" dirty="0" smtClean="0">
                <a:latin typeface="Calibri" panose="020F0502020204030204" pitchFamily="34" charset="0"/>
              </a:rPr>
              <a:t>a partire dal 1° gennaio </a:t>
            </a:r>
            <a:r>
              <a:rPr lang="it-IT" sz="2200" dirty="0" smtClean="0">
                <a:latin typeface="Calibri" panose="020F0502020204030204" pitchFamily="34" charset="0"/>
              </a:rPr>
              <a:t>2014</a:t>
            </a:r>
            <a:endParaRPr lang="it-IT" sz="2200" dirty="0" smtClean="0">
              <a:latin typeface="Calibri" panose="020F0502020204030204" pitchFamily="34" charset="0"/>
            </a:endParaRPr>
          </a:p>
          <a:p>
            <a:pPr lvl="1"/>
            <a:endParaRPr lang="it-IT" sz="22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Affidamento del servizio idrico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000" b="1" dirty="0" smtClean="0">
                <a:latin typeface="Calibri" panose="020F0502020204030204" pitchFamily="34" charset="0"/>
              </a:rPr>
              <a:t>30 dicembre 2013:</a:t>
            </a:r>
            <a:r>
              <a:rPr lang="it-IT" sz="2000" dirty="0" smtClean="0">
                <a:latin typeface="Calibri" panose="020F0502020204030204" pitchFamily="34" charset="0"/>
              </a:rPr>
              <a:t> l’Ufficio d’ambito – in attuazione della delibera del Consiglio Provinciale di Lecco n. 89 del 19.12.2013 – ha affidato ad </a:t>
            </a:r>
            <a:r>
              <a:rPr lang="it-IT" sz="2000" dirty="0" err="1" smtClean="0">
                <a:latin typeface="Calibri" panose="020F0502020204030204" pitchFamily="34" charset="0"/>
              </a:rPr>
              <a:t>Idroservice</a:t>
            </a:r>
            <a:r>
              <a:rPr lang="it-IT" sz="2000" dirty="0" smtClean="0">
                <a:latin typeface="Calibri" panose="020F0502020204030204" pitchFamily="34" charset="0"/>
              </a:rPr>
              <a:t>, come gestore, il servizio idrico integrato nel territorio dell’ATO di Lecco, per la durata di un anno, stipulando l’apposita </a:t>
            </a:r>
            <a:r>
              <a:rPr lang="it-IT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Convenzione</a:t>
            </a:r>
            <a:r>
              <a:rPr lang="it-IT" sz="20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000" b="1" dirty="0" smtClean="0">
                <a:latin typeface="Calibri" panose="020F0502020204030204" pitchFamily="34" charset="0"/>
              </a:rPr>
              <a:t>20 febbraio 2014</a:t>
            </a:r>
            <a:r>
              <a:rPr lang="it-IT" sz="2000" dirty="0" smtClean="0">
                <a:latin typeface="Calibri" panose="020F0502020204030204" pitchFamily="34" charset="0"/>
              </a:rPr>
              <a:t>: </a:t>
            </a:r>
            <a:r>
              <a:rPr lang="it-IT" sz="2000" dirty="0" err="1" smtClean="0">
                <a:latin typeface="Calibri" panose="020F0502020204030204" pitchFamily="34" charset="0"/>
              </a:rPr>
              <a:t>Idroservice</a:t>
            </a:r>
            <a:r>
              <a:rPr lang="it-IT" sz="2000" dirty="0" smtClean="0">
                <a:latin typeface="Calibri" panose="020F0502020204030204" pitchFamily="34" charset="0"/>
              </a:rPr>
              <a:t> ha stipulato un contratto con </a:t>
            </a:r>
            <a:r>
              <a:rPr lang="it-IT" sz="2000" dirty="0" err="1" smtClean="0">
                <a:latin typeface="Calibri" panose="020F0502020204030204" pitchFamily="34" charset="0"/>
              </a:rPr>
              <a:t>Idrolario</a:t>
            </a:r>
            <a:r>
              <a:rPr lang="it-IT" sz="2000" dirty="0" smtClean="0">
                <a:latin typeface="Calibri" panose="020F0502020204030204" pitchFamily="34" charset="0"/>
              </a:rPr>
              <a:t> per la </a:t>
            </a:r>
            <a:r>
              <a:rPr 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regolazione del subentro nella gestione del servizio idrico</a:t>
            </a:r>
            <a:r>
              <a:rPr lang="it-IT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latin typeface="Calibri" panose="020F0502020204030204" pitchFamily="34" charset="0"/>
              </a:rPr>
              <a:t>dal 2014. Nella </a:t>
            </a:r>
            <a:r>
              <a:rPr lang="it-IT" sz="2000" dirty="0">
                <a:latin typeface="Calibri" panose="020F0502020204030204" pitchFamily="34" charset="0"/>
              </a:rPr>
              <a:t>stessa data i</a:t>
            </a:r>
            <a:r>
              <a:rPr lang="it-IT" sz="2000" dirty="0" smtClean="0">
                <a:latin typeface="Calibri" panose="020F0502020204030204" pitchFamily="34" charset="0"/>
              </a:rPr>
              <a:t>nsieme all’accordo sono stati stipulati </a:t>
            </a:r>
            <a:r>
              <a:rPr lang="it-IT" sz="2000" u="sng" dirty="0" smtClean="0">
                <a:latin typeface="Calibri" panose="020F0502020204030204" pitchFamily="34" charset="0"/>
              </a:rPr>
              <a:t>due contratti esecutivi</a:t>
            </a:r>
            <a:r>
              <a:rPr lang="it-IT" sz="2000" dirty="0" smtClean="0">
                <a:latin typeface="Calibri" panose="020F0502020204030204" pitchFamily="34" charset="0"/>
              </a:rPr>
              <a:t>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1900" dirty="0" smtClean="0">
                <a:latin typeface="Calibri" panose="020F0502020204030204" pitchFamily="34" charset="0"/>
              </a:rPr>
              <a:t>Il </a:t>
            </a:r>
            <a:r>
              <a:rPr lang="it-IT" sz="19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contratto esecutivo ponte</a:t>
            </a:r>
            <a:r>
              <a:rPr lang="it-IT" sz="1900" dirty="0" smtClean="0">
                <a:latin typeface="Calibri" panose="020F0502020204030204" pitchFamily="34" charset="0"/>
              </a:rPr>
              <a:t>, che ha per oggetto</a:t>
            </a:r>
            <a:r>
              <a:rPr lang="it-IT" sz="1900" dirty="0" smtClean="0">
                <a:latin typeface="Calibri" panose="020F0502020204030204" pitchFamily="34" charset="0"/>
              </a:rPr>
              <a:t> l’utilizzazione in via transitoria delle risorse tecnico - operative di </a:t>
            </a:r>
            <a:r>
              <a:rPr lang="it-IT" sz="1900" dirty="0" err="1" smtClean="0">
                <a:latin typeface="Calibri" panose="020F0502020204030204" pitchFamily="34" charset="0"/>
              </a:rPr>
              <a:t>Idrolario</a:t>
            </a:r>
            <a:r>
              <a:rPr lang="it-IT" sz="1900" dirty="0" smtClean="0">
                <a:latin typeface="Calibri" panose="020F0502020204030204" pitchFamily="34" charset="0"/>
              </a:rPr>
              <a:t> da parte di </a:t>
            </a:r>
            <a:r>
              <a:rPr lang="it-IT" sz="1900" dirty="0" err="1" smtClean="0">
                <a:latin typeface="Calibri" panose="020F0502020204030204" pitchFamily="34" charset="0"/>
              </a:rPr>
              <a:t>Idroservice</a:t>
            </a:r>
            <a:r>
              <a:rPr lang="it-IT" sz="1900" dirty="0" smtClean="0">
                <a:latin typeface="Calibri" panose="020F0502020204030204" pitchFamily="34" charset="0"/>
              </a:rPr>
              <a:t>, 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1900" dirty="0" smtClean="0">
                <a:latin typeface="Calibri" panose="020F0502020204030204" pitchFamily="34" charset="0"/>
              </a:rPr>
              <a:t>il </a:t>
            </a:r>
            <a:r>
              <a:rPr lang="it-IT" sz="19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contratto per </a:t>
            </a:r>
            <a:r>
              <a:rPr lang="it-IT" sz="1900" b="1" dirty="0">
                <a:solidFill>
                  <a:srgbClr val="BC5908"/>
                </a:solidFill>
                <a:latin typeface="Calibri" panose="020F0502020204030204" pitchFamily="34" charset="0"/>
              </a:rPr>
              <a:t>l’utilizzo degli impianti idrici </a:t>
            </a:r>
            <a:r>
              <a:rPr lang="it-IT" sz="1900" dirty="0" smtClean="0">
                <a:latin typeface="Calibri" panose="020F0502020204030204" pitchFamily="34" charset="0"/>
              </a:rPr>
              <a:t>della patrimoniale </a:t>
            </a:r>
            <a:r>
              <a:rPr lang="it-IT" sz="1900" dirty="0" err="1" smtClean="0">
                <a:latin typeface="Calibri" panose="020F0502020204030204" pitchFamily="34" charset="0"/>
              </a:rPr>
              <a:t>Idrolario</a:t>
            </a:r>
            <a:endParaRPr lang="it-IT" sz="19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Esclusion</a:t>
            </a: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e obbligo di cessione quote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100" dirty="0" smtClean="0">
                <a:latin typeface="Calibri" panose="020F0502020204030204" pitchFamily="34" charset="0"/>
              </a:rPr>
              <a:t>In conclusione, il Gruppo Lario Reti è attivo – tramite due società controllate al 100% - nello svolgimento di due servizi pubblici locali di importanza fondamentale per i cittadini dei Comuni soci: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9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Servizio di distribuzione del gas</a:t>
            </a:r>
            <a:r>
              <a:rPr lang="it-IT" sz="1900" dirty="0" smtClean="0">
                <a:latin typeface="Calibri" panose="020F0502020204030204" pitchFamily="34" charset="0"/>
              </a:rPr>
              <a:t>, tramite Lario Reti Gas e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9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Servizio idrico integrato</a:t>
            </a:r>
            <a:r>
              <a:rPr lang="it-IT" sz="1900" dirty="0" smtClean="0">
                <a:latin typeface="Calibri" panose="020F0502020204030204" pitchFamily="34" charset="0"/>
              </a:rPr>
              <a:t>, tramite </a:t>
            </a:r>
            <a:r>
              <a:rPr lang="it-IT" sz="1900" dirty="0" err="1" smtClean="0">
                <a:latin typeface="Calibri" panose="020F0502020204030204" pitchFamily="34" charset="0"/>
              </a:rPr>
              <a:t>Idroservice</a:t>
            </a:r>
            <a:r>
              <a:rPr lang="it-IT" sz="19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100" dirty="0" smtClean="0">
                <a:latin typeface="Calibri" panose="020F0502020204030204" pitchFamily="34" charset="0"/>
              </a:rPr>
              <a:t>Quindi, il divieto </a:t>
            </a:r>
            <a:r>
              <a:rPr lang="it-IT" sz="2100" dirty="0" smtClean="0">
                <a:latin typeface="Calibri" panose="020F0502020204030204" pitchFamily="34" charset="0"/>
              </a:rPr>
              <a:t>di possedere quote sociali, previsto dall’art. 3, co. 27, legge 244/2007, </a:t>
            </a:r>
            <a:r>
              <a:rPr lang="it-IT" sz="2100" dirty="0" smtClean="0">
                <a:latin typeface="Calibri" panose="020F0502020204030204" pitchFamily="34" charset="0"/>
              </a:rPr>
              <a:t>non si applica alle azioni di LRH Spa perché: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900" b="1" u="sng" dirty="0" smtClean="0">
                <a:latin typeface="Calibri" panose="020F0502020204030204" pitchFamily="34" charset="0"/>
              </a:rPr>
              <a:t>primo</a:t>
            </a:r>
            <a:r>
              <a:rPr lang="it-IT" sz="1900" dirty="0" smtClean="0">
                <a:latin typeface="Calibri" panose="020F0502020204030204" pitchFamily="34" charset="0"/>
              </a:rPr>
              <a:t>:</a:t>
            </a:r>
            <a:r>
              <a:rPr lang="it-IT" sz="1900" dirty="0" smtClean="0">
                <a:latin typeface="Calibri" panose="020F0502020204030204" pitchFamily="34" charset="0"/>
              </a:rPr>
              <a:t> il gruppo esercita </a:t>
            </a:r>
            <a:r>
              <a:rPr lang="it-IT" sz="19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due servizi di interesse generale</a:t>
            </a:r>
            <a:r>
              <a:rPr lang="it-IT" sz="1900" dirty="0" smtClean="0">
                <a:latin typeface="Calibri" panose="020F0502020204030204" pitchFamily="34" charset="0"/>
              </a:rPr>
              <a:t>, ai quali non si applica il divieto di possedere partecipazioni sociali</a:t>
            </a:r>
            <a:r>
              <a:rPr lang="it-IT" sz="1900" i="1" dirty="0" smtClean="0">
                <a:latin typeface="Calibri" panose="020F0502020204030204" pitchFamily="34" charset="0"/>
              </a:rPr>
              <a:t> (esclusione espressa)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900" b="1" u="sng" dirty="0" smtClean="0">
                <a:latin typeface="Calibri" panose="020F0502020204030204" pitchFamily="34" charset="0"/>
              </a:rPr>
              <a:t>secondo</a:t>
            </a:r>
            <a:r>
              <a:rPr lang="it-IT" sz="1900" dirty="0" smtClean="0">
                <a:latin typeface="Calibri" panose="020F0502020204030204" pitchFamily="34" charset="0"/>
              </a:rPr>
              <a:t>: il servizio di distribuzione gas e quello idrico sono considerati </a:t>
            </a:r>
            <a:r>
              <a:rPr lang="it-IT" sz="1900" b="1" dirty="0" smtClean="0">
                <a:solidFill>
                  <a:srgbClr val="BC5908"/>
                </a:solidFill>
                <a:latin typeface="Calibri" panose="020F0502020204030204" pitchFamily="34" charset="0"/>
              </a:rPr>
              <a:t>«strettamente necessari per il perseguimento delle finalità istituzionali» </a:t>
            </a:r>
            <a:r>
              <a:rPr lang="it-IT" sz="1900" dirty="0" smtClean="0">
                <a:latin typeface="Calibri" panose="020F0502020204030204" pitchFamily="34" charset="0"/>
              </a:rPr>
              <a:t>degli enti locali, per cui le quote sociali possono essere mantenute </a:t>
            </a:r>
            <a:r>
              <a:rPr lang="it-IT" sz="1900" i="1" dirty="0" smtClean="0">
                <a:latin typeface="Calibri" panose="020F0502020204030204" pitchFamily="34" charset="0"/>
              </a:rPr>
              <a:t>(Corte Conti Lombardia 27.11.2012, n. 506).</a:t>
            </a:r>
            <a:endParaRPr lang="it-IT" sz="19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F16A5-0969-487C-90F4-6CD17836A0E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Segnaposto piè di pagina 21"/>
          <p:cNvSpPr txBox="1">
            <a:spLocks noGrp="1"/>
          </p:cNvSpPr>
          <p:nvPr/>
        </p:nvSpPr>
        <p:spPr bwMode="auto">
          <a:xfrm>
            <a:off x="5436096" y="6140462"/>
            <a:ext cx="3211017" cy="5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STUDIO LEGALE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BONORA Milano </a:t>
            </a:r>
            <a:r>
              <a:rPr lang="it-IT" sz="1600" b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- WWW.LIBRAJUS.EU</a:t>
            </a:r>
            <a:endParaRPr lang="en-US" sz="1600" b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Segnaposto numero diapositiva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F4FA38-94E8-4C3A-ADEA-074EAB9E59DA}" type="slidenum">
              <a:rPr lang="en-US" sz="10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000">
              <a:latin typeface="+mn-lt"/>
              <a:cs typeface="+mn-cs"/>
            </a:endParaRPr>
          </a:p>
        </p:txBody>
      </p:sp>
      <p:sp>
        <p:nvSpPr>
          <p:cNvPr id="410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536" y="188640"/>
            <a:ext cx="8229600" cy="792088"/>
          </a:xfrm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Art. 3, comma </a:t>
            </a:r>
            <a:r>
              <a:rPr lang="it-IT" sz="3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29, legge 244/2007</a:t>
            </a:r>
            <a:endParaRPr lang="it-IT" sz="3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38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2000" b="1" dirty="0" smtClean="0">
                <a:latin typeface="Calibri" panose="020F0502020204030204" pitchFamily="34" charset="0"/>
              </a:rPr>
              <a:t>Termine per la cessione delle partecipazioni </a:t>
            </a:r>
            <a:r>
              <a:rPr lang="it-IT" sz="2000" b="1" dirty="0" smtClean="0">
                <a:latin typeface="Calibri" panose="020F0502020204030204" pitchFamily="34" charset="0"/>
              </a:rPr>
              <a:t>sociali </a:t>
            </a:r>
            <a:r>
              <a:rPr lang="it-IT" sz="2000" b="1" u="sng" dirty="0" smtClean="0">
                <a:latin typeface="Calibri" panose="020F0502020204030204" pitchFamily="34" charset="0"/>
              </a:rPr>
              <a:t>vietate</a:t>
            </a:r>
            <a:endParaRPr lang="it-IT" sz="2000" b="1" u="sng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3333FF"/>
                </a:solidFill>
                <a:latin typeface="Calibri" panose="020F0502020204030204" pitchFamily="34" charset="0"/>
              </a:rPr>
              <a:t>L’art. 3, comma 29, legge 244/07 </a:t>
            </a:r>
            <a:r>
              <a:rPr lang="it-IT" sz="2000" dirty="0">
                <a:latin typeface="Calibri" panose="020F0502020204030204" pitchFamily="34" charset="0"/>
              </a:rPr>
              <a:t>stabilisce: </a:t>
            </a:r>
            <a:r>
              <a:rPr lang="it-IT" sz="2000" i="1" dirty="0">
                <a:latin typeface="Calibri" panose="020F0502020204030204" pitchFamily="34" charset="0"/>
              </a:rPr>
              <a:t>«Entro 36 mesi dalla data di entrata in vigore della presente legge, le amministrazioni di cui all’art. 1, co. 2, del d.lgs. 165/2001, nel rispetto delle procedure ad evidenza pubblica, cedono a terzi le società e le </a:t>
            </a:r>
            <a:r>
              <a:rPr lang="it-IT" sz="2000" i="1" u="sng" dirty="0">
                <a:latin typeface="Calibri" panose="020F0502020204030204" pitchFamily="34" charset="0"/>
              </a:rPr>
              <a:t>partecipazioni vietate</a:t>
            </a:r>
            <a:r>
              <a:rPr lang="it-IT" sz="2000" i="1" dirty="0">
                <a:latin typeface="Calibri" panose="020F0502020204030204" pitchFamily="34" charset="0"/>
              </a:rPr>
              <a:t> ai sensi del comma 27</a:t>
            </a:r>
            <a:r>
              <a:rPr lang="it-IT" sz="2000" i="1" dirty="0" smtClean="0">
                <a:latin typeface="Calibri" panose="020F0502020204030204" pitchFamily="34" charset="0"/>
              </a:rPr>
              <a:t>»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2000" dirty="0" smtClean="0">
                <a:latin typeface="Calibri" panose="020F0502020204030204" pitchFamily="34" charset="0"/>
              </a:rPr>
              <a:t>Il termine è stato modificato dall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’art. 1, co. 569, della legge n. 147/2013</a:t>
            </a:r>
            <a:r>
              <a:rPr lang="it-IT" sz="2000" dirty="0" smtClean="0">
                <a:latin typeface="Calibri" panose="020F0502020204030204" pitchFamily="34" charset="0"/>
              </a:rPr>
              <a:t>: </a:t>
            </a:r>
            <a:r>
              <a:rPr lang="it-IT" sz="2000" i="1" dirty="0" smtClean="0">
                <a:latin typeface="Calibri" panose="020F0502020204030204" pitchFamily="34" charset="0"/>
              </a:rPr>
              <a:t>«il termine </a:t>
            </a:r>
            <a:r>
              <a:rPr lang="it-IT" sz="2000" i="1" dirty="0">
                <a:latin typeface="Calibri" panose="020F0502020204030204" pitchFamily="34" charset="0"/>
              </a:rPr>
              <a:t>di </a:t>
            </a:r>
            <a:r>
              <a:rPr lang="it-IT" sz="2000" i="1" dirty="0" smtClean="0">
                <a:latin typeface="Calibri" panose="020F0502020204030204" pitchFamily="34" charset="0"/>
              </a:rPr>
              <a:t>36 mesi </a:t>
            </a:r>
            <a:r>
              <a:rPr lang="it-IT" sz="2000" i="1" dirty="0">
                <a:latin typeface="Calibri" panose="020F0502020204030204" pitchFamily="34" charset="0"/>
              </a:rPr>
              <a:t>fissato dal comma 29 </a:t>
            </a:r>
            <a:r>
              <a:rPr lang="it-IT" sz="2000" i="1" dirty="0" smtClean="0">
                <a:latin typeface="Calibri" panose="020F0502020204030204" pitchFamily="34" charset="0"/>
              </a:rPr>
              <a:t>dell’art. 3 della legge n. 244/2007 è </a:t>
            </a:r>
            <a:r>
              <a:rPr lang="it-IT" sz="2000" i="1" u="sng" dirty="0">
                <a:latin typeface="Calibri" panose="020F0502020204030204" pitchFamily="34" charset="0"/>
              </a:rPr>
              <a:t>prorogato di </a:t>
            </a:r>
            <a:r>
              <a:rPr lang="it-IT" sz="2000" i="1" u="sng" dirty="0" smtClean="0">
                <a:latin typeface="Calibri" panose="020F0502020204030204" pitchFamily="34" charset="0"/>
              </a:rPr>
              <a:t>4 mesi</a:t>
            </a:r>
            <a:r>
              <a:rPr lang="it-IT" sz="2000" i="1" dirty="0" smtClean="0">
                <a:latin typeface="Calibri" panose="020F0502020204030204" pitchFamily="34" charset="0"/>
              </a:rPr>
              <a:t> </a:t>
            </a:r>
            <a:r>
              <a:rPr lang="it-IT" sz="2000" i="1" dirty="0">
                <a:latin typeface="Calibri" panose="020F0502020204030204" pitchFamily="34" charset="0"/>
              </a:rPr>
              <a:t>dalla data di entrata in vigore della presente legge, decorsi </a:t>
            </a:r>
            <a:r>
              <a:rPr lang="it-IT" sz="2000" i="1" dirty="0" smtClean="0">
                <a:latin typeface="Calibri" panose="020F0502020204030204" pitchFamily="34" charset="0"/>
              </a:rPr>
              <a:t>i quali </a:t>
            </a:r>
            <a:r>
              <a:rPr lang="it-IT" sz="2000" i="1" dirty="0">
                <a:latin typeface="Calibri" panose="020F0502020204030204" pitchFamily="34" charset="0"/>
              </a:rPr>
              <a:t>la partecipazione non alienata mediante procedura di evidenza pubblica cessa ad ogni effetto; </a:t>
            </a:r>
            <a:r>
              <a:rPr lang="it-IT" sz="2000" i="1" u="sng" dirty="0">
                <a:latin typeface="Calibri" panose="020F0502020204030204" pitchFamily="34" charset="0"/>
              </a:rPr>
              <a:t>entro </a:t>
            </a:r>
            <a:r>
              <a:rPr lang="it-IT" sz="2000" i="1" u="sng" dirty="0" smtClean="0">
                <a:latin typeface="Calibri" panose="020F0502020204030204" pitchFamily="34" charset="0"/>
              </a:rPr>
              <a:t>12 mesi </a:t>
            </a:r>
            <a:r>
              <a:rPr lang="it-IT" sz="2000" i="1" dirty="0">
                <a:latin typeface="Calibri" panose="020F0502020204030204" pitchFamily="34" charset="0"/>
              </a:rPr>
              <a:t>successivi alla cessazione la </a:t>
            </a:r>
            <a:r>
              <a:rPr lang="it-IT" sz="2000" i="1" dirty="0" smtClean="0">
                <a:latin typeface="Calibri" panose="020F0502020204030204" pitchFamily="34" charset="0"/>
              </a:rPr>
              <a:t>società </a:t>
            </a:r>
            <a:r>
              <a:rPr lang="it-IT" sz="2000" i="1" dirty="0">
                <a:latin typeface="Calibri" panose="020F0502020204030204" pitchFamily="34" charset="0"/>
              </a:rPr>
              <a:t>liquida in denaro il valore della quota del socio cessato in base ai criteri stabiliti </a:t>
            </a:r>
            <a:r>
              <a:rPr lang="it-IT" sz="2000" i="1" dirty="0" smtClean="0">
                <a:latin typeface="Calibri" panose="020F0502020204030204" pitchFamily="34" charset="0"/>
              </a:rPr>
              <a:t>all’art. </a:t>
            </a:r>
            <a:r>
              <a:rPr lang="it-IT" sz="2000" i="1" dirty="0" err="1" smtClean="0">
                <a:latin typeface="Calibri" panose="020F0502020204030204" pitchFamily="34" charset="0"/>
              </a:rPr>
              <a:t>2437-ter</a:t>
            </a:r>
            <a:r>
              <a:rPr lang="it-IT" sz="2000" i="1" dirty="0" smtClean="0">
                <a:latin typeface="Calibri" panose="020F0502020204030204" pitchFamily="34" charset="0"/>
              </a:rPr>
              <a:t>, secondo comma, del codice civile»</a:t>
            </a:r>
            <a:endParaRPr lang="it-IT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ersonalizzato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b"/>
      <a:lstStyle>
        <a:defPPr algn="r" eaLnBrk="1" hangingPunct="1">
          <a:defRPr sz="1600" b="1" dirty="0" smtClean="0">
            <a:solidFill>
              <a:srgbClr val="008000"/>
            </a:solidFill>
            <a:latin typeface="Corbel" panose="020B0503020204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11327</TotalTime>
  <Words>1402</Words>
  <Application>Microsoft Office PowerPoint</Application>
  <PresentationFormat>Presentazione su schermo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Concourse</vt:lpstr>
      <vt:lpstr>     Lario Reti Holding  Partecipazioni sociali degli Enti locali </vt:lpstr>
      <vt:lpstr>Partecipazioni sociali degli enti locali</vt:lpstr>
      <vt:lpstr>Servizi di interesse generale</vt:lpstr>
      <vt:lpstr>Servizi di interesse generale</vt:lpstr>
      <vt:lpstr>La posizione di Lario Reti Holding</vt:lpstr>
      <vt:lpstr>Servizi pubblici esercitati dal Gruppo LRH</vt:lpstr>
      <vt:lpstr>Affidamento del servizio idrico</vt:lpstr>
      <vt:lpstr>Esclusione obbligo di cessione quote</vt:lpstr>
      <vt:lpstr>Art. 3, comma 29, legge 244/2007</vt:lpstr>
      <vt:lpstr>Art. 3, comma 29, legge 244/2007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x assemblea soci</dc:title>
  <dc:creator>l.giuri</dc:creator>
  <cp:keywords>presentazione</cp:keywords>
  <cp:lastModifiedBy>Luigi Giuri</cp:lastModifiedBy>
  <cp:revision>947</cp:revision>
  <cp:lastPrinted>2013-10-01T10:04:14Z</cp:lastPrinted>
  <dcterms:created xsi:type="dcterms:W3CDTF">2008-10-14T12:27:54Z</dcterms:created>
  <dcterms:modified xsi:type="dcterms:W3CDTF">2014-05-03T14:50:01Z</dcterms:modified>
</cp:coreProperties>
</file>